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0" r:id="rId5"/>
    <p:sldId id="614" r:id="rId6"/>
    <p:sldId id="615" r:id="rId7"/>
    <p:sldId id="564" r:id="rId8"/>
    <p:sldId id="616" r:id="rId9"/>
    <p:sldId id="617" r:id="rId10"/>
    <p:sldId id="618" r:id="rId11"/>
    <p:sldId id="566" r:id="rId12"/>
    <p:sldId id="567" r:id="rId13"/>
    <p:sldId id="619" r:id="rId14"/>
    <p:sldId id="620" r:id="rId15"/>
    <p:sldId id="621" r:id="rId16"/>
    <p:sldId id="622" r:id="rId17"/>
    <p:sldId id="623" r:id="rId18"/>
    <p:sldId id="568" r:id="rId19"/>
    <p:sldId id="624" r:id="rId20"/>
    <p:sldId id="625" r:id="rId21"/>
    <p:sldId id="626" r:id="rId22"/>
    <p:sldId id="627" r:id="rId23"/>
    <p:sldId id="628" r:id="rId24"/>
    <p:sldId id="569" r:id="rId25"/>
    <p:sldId id="629" r:id="rId26"/>
    <p:sldId id="630" r:id="rId27"/>
    <p:sldId id="570" r:id="rId28"/>
    <p:sldId id="631" r:id="rId29"/>
    <p:sldId id="632" r:id="rId30"/>
    <p:sldId id="633" r:id="rId31"/>
    <p:sldId id="573" r:id="rId32"/>
    <p:sldId id="634" r:id="rId33"/>
    <p:sldId id="635" r:id="rId34"/>
    <p:sldId id="636" r:id="rId35"/>
    <p:sldId id="637" r:id="rId36"/>
    <p:sldId id="638" r:id="rId37"/>
    <p:sldId id="574" r:id="rId38"/>
    <p:sldId id="639" r:id="rId39"/>
    <p:sldId id="640" r:id="rId40"/>
    <p:sldId id="641" r:id="rId41"/>
    <p:sldId id="642" r:id="rId42"/>
    <p:sldId id="643" r:id="rId43"/>
    <p:sldId id="575" r:id="rId44"/>
    <p:sldId id="644" r:id="rId45"/>
    <p:sldId id="645" r:id="rId46"/>
    <p:sldId id="576" r:id="rId47"/>
    <p:sldId id="646" r:id="rId48"/>
    <p:sldId id="647" r:id="rId49"/>
    <p:sldId id="648" r:id="rId50"/>
    <p:sldId id="649" r:id="rId51"/>
    <p:sldId id="650" r:id="rId52"/>
    <p:sldId id="792" r:id="rId53"/>
    <p:sldId id="651" r:id="rId54"/>
    <p:sldId id="579" r:id="rId55"/>
    <p:sldId id="652" r:id="rId56"/>
    <p:sldId id="577" r:id="rId57"/>
    <p:sldId id="653" r:id="rId58"/>
    <p:sldId id="654" r:id="rId59"/>
    <p:sldId id="655" r:id="rId60"/>
    <p:sldId id="656" r:id="rId61"/>
    <p:sldId id="578" r:id="rId62"/>
    <p:sldId id="657" r:id="rId63"/>
    <p:sldId id="658" r:id="rId64"/>
    <p:sldId id="659" r:id="rId65"/>
    <p:sldId id="660" r:id="rId66"/>
    <p:sldId id="661" r:id="rId67"/>
    <p:sldId id="580" r:id="rId68"/>
    <p:sldId id="662" r:id="rId69"/>
    <p:sldId id="663" r:id="rId70"/>
    <p:sldId id="581" r:id="rId71"/>
    <p:sldId id="664" r:id="rId72"/>
    <p:sldId id="665" r:id="rId73"/>
    <p:sldId id="666" r:id="rId74"/>
    <p:sldId id="667" r:id="rId75"/>
    <p:sldId id="582" r:id="rId76"/>
    <p:sldId id="668" r:id="rId77"/>
    <p:sldId id="669" r:id="rId78"/>
    <p:sldId id="670" r:id="rId79"/>
    <p:sldId id="583" r:id="rId80"/>
    <p:sldId id="671" r:id="rId81"/>
    <p:sldId id="672" r:id="rId82"/>
    <p:sldId id="673" r:id="rId83"/>
    <p:sldId id="584" r:id="rId84"/>
    <p:sldId id="674" r:id="rId85"/>
    <p:sldId id="675" r:id="rId86"/>
    <p:sldId id="585" r:id="rId87"/>
    <p:sldId id="676" r:id="rId88"/>
    <p:sldId id="677" r:id="rId89"/>
    <p:sldId id="572" r:id="rId90"/>
    <p:sldId id="678" r:id="rId91"/>
    <p:sldId id="679" r:id="rId92"/>
    <p:sldId id="680" r:id="rId93"/>
    <p:sldId id="586" r:id="rId94"/>
    <p:sldId id="681" r:id="rId95"/>
    <p:sldId id="682" r:id="rId96"/>
    <p:sldId id="683" r:id="rId97"/>
    <p:sldId id="684" r:id="rId98"/>
    <p:sldId id="685" r:id="rId99"/>
    <p:sldId id="686" r:id="rId100"/>
    <p:sldId id="687" r:id="rId101"/>
    <p:sldId id="688" r:id="rId102"/>
    <p:sldId id="587" r:id="rId103"/>
    <p:sldId id="689" r:id="rId104"/>
    <p:sldId id="690" r:id="rId105"/>
    <p:sldId id="691" r:id="rId106"/>
    <p:sldId id="692" r:id="rId107"/>
    <p:sldId id="693" r:id="rId108"/>
    <p:sldId id="694" r:id="rId109"/>
    <p:sldId id="588" r:id="rId110"/>
    <p:sldId id="695" r:id="rId111"/>
    <p:sldId id="696" r:id="rId112"/>
    <p:sldId id="697" r:id="rId113"/>
    <p:sldId id="698" r:id="rId114"/>
    <p:sldId id="702" r:id="rId115"/>
    <p:sldId id="699" r:id="rId116"/>
    <p:sldId id="700" r:id="rId117"/>
    <p:sldId id="701" r:id="rId118"/>
    <p:sldId id="589" r:id="rId119"/>
    <p:sldId id="703" r:id="rId120"/>
    <p:sldId id="704" r:id="rId121"/>
    <p:sldId id="705" r:id="rId122"/>
    <p:sldId id="706" r:id="rId123"/>
    <p:sldId id="707" r:id="rId124"/>
    <p:sldId id="708" r:id="rId125"/>
    <p:sldId id="591" r:id="rId126"/>
    <p:sldId id="709" r:id="rId127"/>
    <p:sldId id="710" r:id="rId128"/>
    <p:sldId id="711" r:id="rId129"/>
    <p:sldId id="712" r:id="rId130"/>
    <p:sldId id="713" r:id="rId131"/>
    <p:sldId id="714" r:id="rId132"/>
    <p:sldId id="590" r:id="rId133"/>
    <p:sldId id="592" r:id="rId134"/>
    <p:sldId id="593" r:id="rId135"/>
    <p:sldId id="715" r:id="rId136"/>
    <p:sldId id="716" r:id="rId137"/>
    <p:sldId id="717" r:id="rId138"/>
    <p:sldId id="718" r:id="rId139"/>
    <p:sldId id="719" r:id="rId140"/>
    <p:sldId id="595" r:id="rId141"/>
    <p:sldId id="720" r:id="rId142"/>
    <p:sldId id="721" r:id="rId143"/>
    <p:sldId id="722" r:id="rId144"/>
    <p:sldId id="723" r:id="rId145"/>
    <p:sldId id="724" r:id="rId146"/>
    <p:sldId id="725" r:id="rId147"/>
    <p:sldId id="726" r:id="rId148"/>
    <p:sldId id="597" r:id="rId149"/>
    <p:sldId id="727" r:id="rId150"/>
    <p:sldId id="735" r:id="rId151"/>
    <p:sldId id="728" r:id="rId152"/>
    <p:sldId id="729" r:id="rId153"/>
    <p:sldId id="730" r:id="rId154"/>
    <p:sldId id="731" r:id="rId155"/>
    <p:sldId id="732" r:id="rId156"/>
    <p:sldId id="733" r:id="rId157"/>
    <p:sldId id="734" r:id="rId158"/>
    <p:sldId id="599" r:id="rId159"/>
    <p:sldId id="736" r:id="rId160"/>
    <p:sldId id="737" r:id="rId161"/>
    <p:sldId id="738" r:id="rId162"/>
    <p:sldId id="598" r:id="rId163"/>
    <p:sldId id="739" r:id="rId164"/>
    <p:sldId id="740" r:id="rId165"/>
    <p:sldId id="741" r:id="rId166"/>
    <p:sldId id="742" r:id="rId167"/>
    <p:sldId id="743" r:id="rId168"/>
    <p:sldId id="744" r:id="rId169"/>
    <p:sldId id="745" r:id="rId170"/>
    <p:sldId id="600" r:id="rId171"/>
    <p:sldId id="749" r:id="rId172"/>
    <p:sldId id="746" r:id="rId173"/>
    <p:sldId id="747" r:id="rId174"/>
    <p:sldId id="748" r:id="rId175"/>
    <p:sldId id="601" r:id="rId176"/>
    <p:sldId id="750" r:id="rId177"/>
    <p:sldId id="751" r:id="rId178"/>
    <p:sldId id="752" r:id="rId179"/>
    <p:sldId id="753" r:id="rId180"/>
    <p:sldId id="602" r:id="rId181"/>
    <p:sldId id="754" r:id="rId182"/>
    <p:sldId id="755" r:id="rId183"/>
    <p:sldId id="756" r:id="rId184"/>
    <p:sldId id="757" r:id="rId185"/>
    <p:sldId id="603" r:id="rId186"/>
    <p:sldId id="758" r:id="rId187"/>
    <p:sldId id="759" r:id="rId188"/>
    <p:sldId id="760" r:id="rId189"/>
    <p:sldId id="761" r:id="rId190"/>
    <p:sldId id="604" r:id="rId191"/>
    <p:sldId id="762" r:id="rId192"/>
    <p:sldId id="763" r:id="rId193"/>
    <p:sldId id="764" r:id="rId194"/>
    <p:sldId id="765" r:id="rId195"/>
    <p:sldId id="766" r:id="rId196"/>
    <p:sldId id="767" r:id="rId197"/>
    <p:sldId id="768" r:id="rId198"/>
    <p:sldId id="769" r:id="rId199"/>
    <p:sldId id="607" r:id="rId200"/>
    <p:sldId id="608" r:id="rId201"/>
    <p:sldId id="609" r:id="rId202"/>
    <p:sldId id="770" r:id="rId203"/>
    <p:sldId id="771" r:id="rId204"/>
    <p:sldId id="772" r:id="rId205"/>
    <p:sldId id="773" r:id="rId206"/>
    <p:sldId id="774" r:id="rId207"/>
    <p:sldId id="775" r:id="rId208"/>
    <p:sldId id="610" r:id="rId209"/>
    <p:sldId id="776" r:id="rId210"/>
    <p:sldId id="777" r:id="rId211"/>
    <p:sldId id="778" r:id="rId212"/>
    <p:sldId id="779" r:id="rId213"/>
    <p:sldId id="780" r:id="rId214"/>
    <p:sldId id="611" r:id="rId215"/>
    <p:sldId id="781" r:id="rId216"/>
    <p:sldId id="782" r:id="rId217"/>
    <p:sldId id="783" r:id="rId218"/>
    <p:sldId id="612" r:id="rId219"/>
    <p:sldId id="784" r:id="rId220"/>
    <p:sldId id="785" r:id="rId221"/>
    <p:sldId id="786" r:id="rId222"/>
    <p:sldId id="787" r:id="rId223"/>
    <p:sldId id="613" r:id="rId224"/>
    <p:sldId id="790" r:id="rId225"/>
    <p:sldId id="791" r:id="rId226"/>
    <p:sldId id="257" r:id="rId227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/>
    <p:restoredTop sz="94661"/>
  </p:normalViewPr>
  <p:slideViewPr>
    <p:cSldViewPr>
      <p:cViewPr varScale="1">
        <p:scale>
          <a:sx n="150" d="100"/>
          <a:sy n="150" d="100"/>
        </p:scale>
        <p:origin x="29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02.02.2023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>
                <a:solidFill>
                  <a:srgbClr val="333F48"/>
                </a:solidFill>
                <a:latin typeface="SB Sans Display Semibold"/>
                <a:cs typeface="SB Sans Display Semibold"/>
              </a:rPr>
              <a:t>Третье</a:t>
            </a:r>
            <a:r>
              <a:rPr lang="ru-RU" sz="5400" b="1" i="0" u="none" strike="noStrike" cap="none" spc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Предикаты: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C0289-3136-F64A-A6C5-370E772B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618587"/>
            <a:ext cx="8830568" cy="51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i="1" dirty="0"/>
                  <a:t> – </a:t>
                </a:r>
                <a:r>
                  <a:rPr lang="ru-RU" sz="2000" dirty="0"/>
                  <a:t>ошибки </a:t>
                </a:r>
                <a:r>
                  <a:rPr lang="ru-RU" sz="2000" dirty="0" err="1"/>
                  <a:t>некоррелированы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822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07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82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38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686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922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003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476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28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0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821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507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34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075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83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309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оптимальный алгоритм</a:t>
                </a:r>
                <a:r>
                  <a:rPr lang="en-US" sz="2000" dirty="0"/>
                  <a:t> </a:t>
                </a:r>
                <a:r>
                  <a:rPr lang="ru-RU" sz="2000" dirty="0"/>
                  <a:t>по среднеквадратичному риску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 b="-3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257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метод обучения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48270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244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8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87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44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407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0303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, дисперсия)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50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86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250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954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b="-60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620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346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8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– отклонение модели на </a:t>
                </a:r>
                <a:r>
                  <a:rPr lang="en-US" sz="2000" dirty="0"/>
                  <a:t>X </a:t>
                </a:r>
                <a:r>
                  <a:rPr lang="ru-RU" sz="2000" dirty="0"/>
                  <a:t>от средней модели 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чувствительность к изменениям в выборке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 b="-6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301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9F95C9-0824-AE43-8080-BACAC7A2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7" y="1705424"/>
            <a:ext cx="5182075" cy="5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11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Разложение ошибки на смещение и разброс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8A9E5-3C04-0544-8A7F-FEB7C920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84" y="2245568"/>
            <a:ext cx="665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0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44834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bagging – bootstrap aggregating</a:t>
            </a: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447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445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17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932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Бэггинг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Получаем композицию моделей: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20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263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9092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18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6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1828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 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4722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112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967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769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, </a:t>
                </a:r>
                <a:r>
                  <a:rPr lang="ru-RU" sz="2000" dirty="0"/>
                  <a:t>выходы моделей должны быть менее коррелированы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3192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3707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0144776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</p:txBody>
      </p:sp>
    </p:spTree>
    <p:extLst>
      <p:ext uri="{BB962C8B-B14F-4D97-AF65-F5344CB8AC3E}">
        <p14:creationId xmlns:p14="http://schemas.microsoft.com/office/powerpoint/2010/main" val="381945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6483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</p:txBody>
      </p:sp>
    </p:spTree>
    <p:extLst>
      <p:ext uri="{BB962C8B-B14F-4D97-AF65-F5344CB8AC3E}">
        <p14:creationId xmlns:p14="http://schemas.microsoft.com/office/powerpoint/2010/main" val="3762252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34719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</a:t>
            </a:r>
          </a:p>
        </p:txBody>
      </p:sp>
    </p:spTree>
    <p:extLst>
      <p:ext uri="{BB962C8B-B14F-4D97-AF65-F5344CB8AC3E}">
        <p14:creationId xmlns:p14="http://schemas.microsoft.com/office/powerpoint/2010/main" val="20741101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10074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 – </a:t>
            </a:r>
            <a:r>
              <a:rPr lang="ru-RU" sz="2000" dirty="0"/>
              <a:t>число признаков, на которых выбираем лучший предикат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2748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599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для регрессии  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 b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846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</a:rPr>
              <a:t>Out-of-bag</a:t>
            </a:r>
            <a:r>
              <a:rPr lang="ru-RU" sz="2000" dirty="0">
                <a:latin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</a:rPr>
              <a:t>estimation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334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463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89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0489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𝐿𝑂𝑂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403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6911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80277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r>
              <a:rPr lang="ru-RU" sz="2000" dirty="0"/>
              <a:t>1) </a:t>
            </a:r>
            <a:r>
              <a:rPr lang="en-US" sz="2000" dirty="0"/>
              <a:t>MSE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72291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9653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42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679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178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остаток, сдвиг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3236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1019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322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073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0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…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7830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2) Произвольная функция потерь</a:t>
            </a:r>
          </a:p>
        </p:txBody>
      </p:sp>
    </p:spTree>
    <p:extLst>
      <p:ext uri="{BB962C8B-B14F-4D97-AF65-F5344CB8AC3E}">
        <p14:creationId xmlns:p14="http://schemas.microsoft.com/office/powerpoint/2010/main" val="41706927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8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037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64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2591" b="-56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066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5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</p:txBody>
      </p:sp>
    </p:spTree>
    <p:extLst>
      <p:ext uri="{BB962C8B-B14F-4D97-AF65-F5344CB8AC3E}">
        <p14:creationId xmlns:p14="http://schemas.microsoft.com/office/powerpoint/2010/main" val="29351743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9236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z – </a:t>
                </a:r>
                <a:r>
                  <a:rPr lang="ru-RU" sz="2000" dirty="0"/>
                  <a:t>значение композиции в предыдущей точке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2817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z – </a:t>
                </a:r>
                <a:r>
                  <a:rPr lang="ru-RU" sz="2000" dirty="0"/>
                  <a:t>значение композиции в предыдущей точке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030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z – </a:t>
                </a:r>
                <a:r>
                  <a:rPr lang="ru-RU" sz="2000" dirty="0"/>
                  <a:t>значение композиции в предыдущей точке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базовую модель на градиент функционала по выходам композиции.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 b="-38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1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</p:txBody>
      </p:sp>
    </p:spTree>
    <p:extLst>
      <p:ext uri="{BB962C8B-B14F-4D97-AF65-F5344CB8AC3E}">
        <p14:creationId xmlns:p14="http://schemas.microsoft.com/office/powerpoint/2010/main" val="26196928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22904618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7464360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</p:txBody>
      </p:sp>
    </p:spTree>
    <p:extLst>
      <p:ext uri="{BB962C8B-B14F-4D97-AF65-F5344CB8AC3E}">
        <p14:creationId xmlns:p14="http://schemas.microsoft.com/office/powerpoint/2010/main" val="3677710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  <a:p>
            <a:pPr marL="0" indent="0">
              <a:buNone/>
            </a:pPr>
            <a:r>
              <a:rPr lang="ru-RU" sz="2000" dirty="0"/>
              <a:t>-если 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взять сложную модель, то ошибка сразу будет маленькой на обучающей выборке и не получится дальше корректировать модель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6285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4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</p:txBody>
      </p:sp>
    </p:spTree>
    <p:extLst>
      <p:ext uri="{BB962C8B-B14F-4D97-AF65-F5344CB8AC3E}">
        <p14:creationId xmlns:p14="http://schemas.microsoft.com/office/powerpoint/2010/main" val="21486985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</p:txBody>
      </p:sp>
    </p:spTree>
    <p:extLst>
      <p:ext uri="{BB962C8B-B14F-4D97-AF65-F5344CB8AC3E}">
        <p14:creationId xmlns:p14="http://schemas.microsoft.com/office/powerpoint/2010/main" val="3551690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-если используем простые модели, то они не очень хорошо улучшают ошибку на предыдущем шаге</a:t>
            </a:r>
          </a:p>
        </p:txBody>
      </p:sp>
    </p:spTree>
    <p:extLst>
      <p:ext uri="{BB962C8B-B14F-4D97-AF65-F5344CB8AC3E}">
        <p14:creationId xmlns:p14="http://schemas.microsoft.com/office/powerpoint/2010/main" val="2181211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4826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8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4368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1671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8289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Регуляризация градиентного </a:t>
            </a:r>
            <a:r>
              <a:rPr lang="ru-RU" sz="5400" dirty="0" err="1"/>
              <a:t>бустинга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обучаем на случайной </a:t>
                </a:r>
                <a:r>
                  <a:rPr lang="ru-RU" sz="2000" dirty="0" err="1"/>
                  <a:t>подвыборке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9801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:r>
                  <a:rPr lang="en-US" sz="2000" dirty="0"/>
                  <a:t> </a:t>
                </a:r>
                <a:r>
                  <a:rPr lang="ru-RU" sz="2000" dirty="0"/>
                  <a:t>прогноз </a:t>
                </a:r>
                <a:r>
                  <a:rPr lang="en-US" sz="2000" dirty="0"/>
                  <a:t>j</a:t>
                </a:r>
                <a:r>
                  <a:rPr lang="ru-RU" sz="2000" dirty="0"/>
                  <a:t>-го листа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en-US" sz="2000" dirty="0"/>
                  <a:t>j</a:t>
                </a:r>
                <a:r>
                  <a:rPr lang="ru-RU" sz="2000" dirty="0"/>
                  <a:t>-я область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подберем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так, чтобы они были оптимальны с точки зрения</a:t>
                </a:r>
                <a:r>
                  <a:rPr lang="en-US" sz="2000" dirty="0"/>
                  <a:t> </a:t>
                </a:r>
                <a:r>
                  <a:rPr lang="ru-RU" sz="2000" dirty="0"/>
                  <a:t>исходной функции потерь </a:t>
                </a:r>
                <a:r>
                  <a:rPr lang="en-US" sz="2000" dirty="0"/>
                  <a:t>L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392" t="-18475" b="-7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6242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Задача сводится к одномерным задачам по всем листьям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j=1,2,…,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такой модификации алгоритм быстрее сходится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8817" t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86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348880"/>
            <a:ext cx="10793228" cy="403244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1.</a:t>
            </a:r>
            <a:r>
              <a:rPr lang="ru-RU" sz="2000" dirty="0"/>
              <a:t>Решающие деревья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2.</a:t>
            </a:r>
            <a:r>
              <a:rPr lang="ru-RU" sz="2000" dirty="0"/>
              <a:t> Обучение решающих деревьев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3.</a:t>
            </a:r>
            <a:r>
              <a:rPr lang="ru-RU" sz="2000" dirty="0"/>
              <a:t> Обработка пропусков в решающих деревьях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4.</a:t>
            </a:r>
            <a:r>
              <a:rPr lang="ru-RU" sz="2000" dirty="0"/>
              <a:t> Работа с категориальными признаками в решающих деревьях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5.</a:t>
            </a:r>
            <a:r>
              <a:rPr lang="ru-RU" sz="2000" dirty="0"/>
              <a:t> Стрижка деревьев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6. </a:t>
            </a:r>
            <a:r>
              <a:rPr lang="ru-RU" sz="2000" dirty="0"/>
              <a:t>Композиции моделей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7. </a:t>
            </a:r>
            <a:r>
              <a:rPr lang="ru-RU" sz="2000" dirty="0"/>
              <a:t>Разложение ошибки на смещение и разброс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8.</a:t>
            </a:r>
            <a:r>
              <a:rPr lang="ru-RU" sz="2000" dirty="0"/>
              <a:t> </a:t>
            </a:r>
            <a:r>
              <a:rPr lang="ru-RU" sz="2000" dirty="0" err="1"/>
              <a:t>Бэггинг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9. </a:t>
            </a:r>
            <a:r>
              <a:rPr lang="ru-RU" sz="2000" dirty="0"/>
              <a:t>Случайный лес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10. </a:t>
            </a:r>
            <a:r>
              <a:rPr lang="ru-RU" sz="2000" dirty="0"/>
              <a:t>Градиентный </a:t>
            </a:r>
            <a:r>
              <a:rPr lang="ru-RU" sz="2000" dirty="0" err="1"/>
              <a:t>бустинг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11. </a:t>
            </a:r>
            <a:r>
              <a:rPr lang="ru-RU" sz="2000" dirty="0"/>
              <a:t>Регуляризация градиентного </a:t>
            </a:r>
            <a:r>
              <a:rPr lang="ru-RU" sz="2000" dirty="0" err="1"/>
              <a:t>бустинга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12.</a:t>
            </a:r>
            <a:r>
              <a:rPr lang="ru-RU" sz="2000" dirty="0"/>
              <a:t> Градиентный </a:t>
            </a:r>
            <a:r>
              <a:rPr lang="ru-RU" sz="2000" dirty="0" err="1"/>
              <a:t>бустинг</a:t>
            </a:r>
            <a:r>
              <a:rPr lang="ru-RU" sz="2000" dirty="0"/>
              <a:t> над деревьями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13. </a:t>
            </a:r>
            <a:r>
              <a:rPr lang="ru-RU" sz="2000" dirty="0" err="1"/>
              <a:t>Блендинг</a:t>
            </a:r>
            <a:r>
              <a:rPr lang="ru-RU" sz="2000" dirty="0"/>
              <a:t> и </a:t>
            </a:r>
            <a:r>
              <a:rPr lang="ru-RU" sz="2000" dirty="0" err="1"/>
              <a:t>Стекинг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</p:txBody>
      </p:sp>
    </p:spTree>
    <p:extLst>
      <p:ext uri="{BB962C8B-B14F-4D97-AF65-F5344CB8AC3E}">
        <p14:creationId xmlns:p14="http://schemas.microsoft.com/office/powerpoint/2010/main" val="35176927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65693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13096069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</a:t>
            </a:r>
            <a:r>
              <a:rPr lang="ru-RU" sz="2000"/>
              <a:t>не меняется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733990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868369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18037021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  <a:p>
            <a:pPr marL="0" indent="0">
              <a:buNone/>
            </a:pPr>
            <a:r>
              <a:rPr lang="ru-RU" sz="2000" dirty="0"/>
              <a:t>-разброс увеличивается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25340871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Градиентный </a:t>
            </a:r>
            <a:r>
              <a:rPr lang="ru-RU" sz="5400" dirty="0" err="1"/>
              <a:t>бустинг</a:t>
            </a:r>
            <a:r>
              <a:rPr lang="ru-RU" sz="5400" dirty="0"/>
              <a:t> над деревьями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бэггинге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не меняется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уменьшается в зависимости от количества базовых алгоритмов и их </a:t>
                </a:r>
                <a:r>
                  <a:rPr lang="ru-RU" sz="2000" dirty="0" err="1"/>
                  <a:t>скоррелированности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бустинге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уменьшается с каждой новой базовой моделью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увеличивается с каждой новой базовой моделью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ru-RU" sz="2000" dirty="0"/>
                  <a:t> нужно использовать неглубокие решающие деревья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7894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263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3666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33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</p:txBody>
      </p:sp>
    </p:spTree>
    <p:extLst>
      <p:ext uri="{BB962C8B-B14F-4D97-AF65-F5344CB8AC3E}">
        <p14:creationId xmlns:p14="http://schemas.microsoft.com/office/powerpoint/2010/main" val="22985594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8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95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может переобучиться и следовательно распределение прогнозов на тесте будет не таким, как на обучении, если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/>
                  <a:t> обучена на той же выборке, что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i="1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022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Блендинг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blending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152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213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230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172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Стекинг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stacking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3200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1016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17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  <a:p>
            <a:pPr>
              <a:buFontTx/>
              <a:buChar char="-"/>
            </a:pPr>
            <a:r>
              <a:rPr lang="ru-RU" sz="2000" dirty="0"/>
              <a:t>если ошибка меньше заданного порога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1597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2600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7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99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</a:t>
            </a:r>
            <a:r>
              <a:rPr lang="ru-RU" sz="2000">
                <a:latin typeface="Cambria Math" panose="02040503050406030204" pitchFamily="18" charset="0"/>
              </a:rPr>
              <a:t>чего используется: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572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</p:txBody>
      </p:sp>
    </p:spTree>
    <p:extLst>
      <p:ext uri="{BB962C8B-B14F-4D97-AF65-F5344CB8AC3E}">
        <p14:creationId xmlns:p14="http://schemas.microsoft.com/office/powerpoint/2010/main" val="37303627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/>
              <a:t>Блендинг</a:t>
            </a:r>
            <a:r>
              <a:rPr lang="ru-RU" sz="5400" dirty="0"/>
              <a:t> и </a:t>
            </a:r>
            <a:r>
              <a:rPr lang="ru-RU" sz="5400" dirty="0" err="1"/>
              <a:t>Стекинг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разные наборы признаков у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113221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68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2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вероятности классов по долям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71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60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52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7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8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085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регрессии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1342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10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2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8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0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дисперсия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6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561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457200" indent="-457200">
              <a:buAutoNum type="arabicParenR"/>
            </a:pPr>
            <a:r>
              <a:rPr lang="ru-RU" sz="2000" dirty="0">
                <a:ea typeface="Cambria Math" panose="02040503050406030204" pitchFamily="18" charset="0"/>
              </a:rPr>
              <a:t>Ошибка при прогнозе самого частого класса</a:t>
            </a:r>
          </a:p>
          <a:p>
            <a:pPr marL="0" indent="0">
              <a:buNone/>
            </a:pPr>
            <a:endParaRPr lang="en-US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2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786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9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18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64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3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751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7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23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2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>
                <a:ea typeface="Cambria Math" panose="02040503050406030204" pitchFamily="18" charset="0"/>
              </a:rPr>
              <a:t>Критерий Джини (</a:t>
            </a:r>
            <a:r>
              <a:rPr lang="en-US" sz="2000" dirty="0">
                <a:ea typeface="Cambria Math" panose="02040503050406030204" pitchFamily="18" charset="0"/>
              </a:rPr>
              <a:t>Gini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927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55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4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87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8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Минусы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нужно правильно подготавливать данные</a:t>
            </a:r>
          </a:p>
          <a:p>
            <a:pPr>
              <a:buFontTx/>
              <a:buChar char="-"/>
            </a:pPr>
            <a:r>
              <a:rPr lang="ru-RU" sz="2000" dirty="0"/>
              <a:t>нужно обрабатывать пропуски</a:t>
            </a:r>
          </a:p>
          <a:p>
            <a:pPr>
              <a:buFontTx/>
              <a:buChar char="-"/>
            </a:pPr>
            <a:r>
              <a:rPr lang="ru-RU" sz="2000" dirty="0"/>
              <a:t>предполагает что каждый признак вносит линейный вклад в целевую переменную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5929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05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00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31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303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6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7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3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 err="1">
                <a:ea typeface="Cambria Math" panose="02040503050406030204" pitchFamily="18" charset="0"/>
              </a:rPr>
              <a:t>Энтропийный</a:t>
            </a:r>
            <a:r>
              <a:rPr lang="ru-RU" sz="2000" dirty="0">
                <a:ea typeface="Cambria Math" panose="02040503050406030204" pitchFamily="18" charset="0"/>
              </a:rPr>
              <a:t> критерий (</a:t>
            </a:r>
            <a:r>
              <a:rPr lang="en-US" sz="2000" dirty="0">
                <a:ea typeface="Cambria Math" panose="02040503050406030204" pitchFamily="18" charset="0"/>
              </a:rPr>
              <a:t>entropy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0547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68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340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180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большое, если равномерное распределение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79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6548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Выбор лучшего предиката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54355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922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Обучение решающих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/>
                  <a:t>чем больше изменились</a:t>
                </a:r>
                <a:r>
                  <a:rPr lang="en-US" sz="2000" dirty="0"/>
                  <a:t>(</a:t>
                </a:r>
                <a:r>
                  <a:rPr lang="ru-RU" sz="2000" dirty="0"/>
                  <a:t>уменьшились</a:t>
                </a:r>
                <a:r>
                  <a:rPr lang="en-US" sz="2000" dirty="0"/>
                  <a:t>)</a:t>
                </a:r>
                <a:r>
                  <a:rPr lang="ru-RU" sz="2000" dirty="0"/>
                  <a:t> критерии информативности у дочерних вершин, по сравнению</a:t>
                </a:r>
                <a:r>
                  <a:rPr lang="en-US" sz="2000" dirty="0"/>
                  <a:t> </a:t>
                </a:r>
                <a:r>
                  <a:rPr lang="ru-RU" sz="2000" dirty="0"/>
                  <a:t>с родительской вершиной, тем лучше.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2235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72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23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97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Предсказание на новых объектах: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51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Суррогатный предикат: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2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87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суррогатный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9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704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Решающие деревья:</a:t>
            </a:r>
          </a:p>
          <a:p>
            <a:pPr>
              <a:buFontTx/>
              <a:buChar char="-"/>
            </a:pPr>
            <a:r>
              <a:rPr lang="ru-RU" sz="2000" dirty="0"/>
              <a:t>бинарные деревья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205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1) предикат с числом потомков, равному числу категорий признака </a:t>
            </a:r>
            <a:endParaRPr lang="ru-RU" sz="2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5061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493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87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категориальный признак будет выбираться чаще, чем числовой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421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найдем лучшее разбиение среди попарных разбиений категориального признака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00112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03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30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перебор большого числа вариантов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288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36892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35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518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25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упорядочим по доле положительный объектов в  категориях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b="-17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301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90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790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ru-RU" sz="2000" dirty="0"/>
                  <a:t>и разбиваем как числовой признак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749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715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сортируем по среднему значению целевой переменной в категории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7975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в решающих деревьях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4) регрессия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сортируем по среднему значению целевой переменной в категории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790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Стрижка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69354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Стрижка деревьев</a:t>
            </a:r>
            <a:endParaRPr lang="en-US" sz="54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1) Построим дерево, в каждом листе которого находится только один класс</a:t>
            </a:r>
          </a:p>
        </p:txBody>
      </p:sp>
    </p:spTree>
    <p:extLst>
      <p:ext uri="{BB962C8B-B14F-4D97-AF65-F5344CB8AC3E}">
        <p14:creationId xmlns:p14="http://schemas.microsoft.com/office/powerpoint/2010/main" val="175732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Решающие деревья</a:t>
            </a:r>
            <a:endParaRPr lang="en-US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 для листовых вершин заданы прогнозы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148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Стрижка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843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Стрижка деревьев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листьев в поддереве </a:t>
                </a:r>
                <a:r>
                  <a:rPr lang="en-US" sz="2000" dirty="0"/>
                  <a:t>T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0400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824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7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088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4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285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460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353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97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Композиции моделей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4212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10241</TotalTime>
  <Words>6852</Words>
  <Application>Microsoft Macintosh PowerPoint</Application>
  <DocSecurity>0</DocSecurity>
  <PresentationFormat>Широкоэкранный</PresentationFormat>
  <Paragraphs>1377</Paragraphs>
  <Slides>225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225</vt:i4>
      </vt:variant>
    </vt:vector>
  </HeadingPairs>
  <TitlesOfParts>
    <vt:vector size="236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523</cp:revision>
  <dcterms:created xsi:type="dcterms:W3CDTF">2020-09-16T07:07:55Z</dcterms:created>
  <dcterms:modified xsi:type="dcterms:W3CDTF">2023-02-02T15:18:01Z</dcterms:modified>
  <cp:category/>
  <dc:identifier/>
  <cp:contentStatus/>
  <dc:language/>
  <cp:version/>
</cp:coreProperties>
</file>